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chivo Black" panose="020B0604020202020204" charset="0"/>
      <p:regular r:id="rId19"/>
    </p:embeddedFont>
    <p:embeddedFont>
      <p:font typeface="Garet" panose="020B0604020202020204" charset="0"/>
      <p:regular r:id="rId20"/>
    </p:embeddedFont>
    <p:embeddedFont>
      <p:font typeface="Garet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8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19.sv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92" y="-1118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5379298" y="8311463"/>
            <a:ext cx="1880002" cy="946837"/>
          </a:xfrm>
          <a:custGeom>
            <a:avLst/>
            <a:gdLst/>
            <a:ahLst/>
            <a:cxnLst/>
            <a:rect l="l" t="t" r="r" b="b"/>
            <a:pathLst>
              <a:path w="1880002" h="946837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06993" y="366040"/>
            <a:ext cx="1908250" cy="1908250"/>
          </a:xfrm>
          <a:custGeom>
            <a:avLst/>
            <a:gdLst/>
            <a:ahLst/>
            <a:cxnLst/>
            <a:rect l="l" t="t" r="r" b="b"/>
            <a:pathLst>
              <a:path w="1908250" h="1908250">
                <a:moveTo>
                  <a:pt x="0" y="0"/>
                </a:moveTo>
                <a:lnTo>
                  <a:pt x="1908250" y="0"/>
                </a:lnTo>
                <a:lnTo>
                  <a:pt x="1908250" y="1908250"/>
                </a:lnTo>
                <a:lnTo>
                  <a:pt x="0" y="19082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23621" y="4882245"/>
            <a:ext cx="14235679" cy="50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711"/>
              </a:lnSpc>
              <a:spcBef>
                <a:spcPct val="0"/>
              </a:spcBef>
            </a:pPr>
            <a:r>
              <a:rPr lang="en-US" sz="3711" spc="-18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 Peer-to-Peer Learning Platform for Kathmandu University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960893"/>
            <a:ext cx="3399824" cy="32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4972" y="8335822"/>
            <a:ext cx="3399824" cy="1102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79"/>
              </a:lnSpc>
            </a:pPr>
            <a:r>
              <a:rPr lang="en-US" sz="2400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Aryan Thagunna</a:t>
            </a:r>
          </a:p>
          <a:p>
            <a:pPr algn="l">
              <a:lnSpc>
                <a:spcPts val="2079"/>
              </a:lnSpc>
            </a:pPr>
            <a:r>
              <a:rPr lang="en-US" sz="2400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Sakar Maharjan</a:t>
            </a:r>
          </a:p>
          <a:p>
            <a:pPr algn="l">
              <a:lnSpc>
                <a:spcPts val="2079"/>
              </a:lnSpc>
            </a:pPr>
            <a:r>
              <a:rPr lang="en-US" sz="2400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Pukar Adhikari</a:t>
            </a:r>
          </a:p>
          <a:p>
            <a:pPr marL="0" lvl="0" indent="0" algn="l">
              <a:lnSpc>
                <a:spcPts val="2079"/>
              </a:lnSpc>
              <a:spcBef>
                <a:spcPct val="0"/>
              </a:spcBef>
            </a:pPr>
            <a:r>
              <a:rPr lang="en-US" sz="2400" dirty="0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Aryan Mahato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11748" y="3451313"/>
            <a:ext cx="14547552" cy="1656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1464"/>
              </a:lnSpc>
              <a:spcBef>
                <a:spcPct val="0"/>
              </a:spcBef>
            </a:pPr>
            <a:r>
              <a:rPr lang="en-US" sz="14698" spc="-1161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SOLVEIT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29783" y="172174"/>
            <a:ext cx="6428434" cy="9086126"/>
          </a:xfrm>
          <a:custGeom>
            <a:avLst/>
            <a:gdLst/>
            <a:ahLst/>
            <a:cxnLst/>
            <a:rect l="l" t="t" r="r" b="b"/>
            <a:pathLst>
              <a:path w="6428434" h="9086126">
                <a:moveTo>
                  <a:pt x="0" y="0"/>
                </a:moveTo>
                <a:lnTo>
                  <a:pt x="6428434" y="0"/>
                </a:lnTo>
                <a:lnTo>
                  <a:pt x="6428434" y="9086126"/>
                </a:lnTo>
                <a:lnTo>
                  <a:pt x="0" y="908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35821" y="9493863"/>
            <a:ext cx="50163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Figure: Flowchart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0889269" y="1722022"/>
            <a:ext cx="6370031" cy="63700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123950"/>
            <a:ext cx="7203393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Features and Functionality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11/17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986757"/>
            <a:ext cx="800744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Students can easily post new questions with detailed descriptions.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34790"/>
            <a:ext cx="800744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Students can manage their information and select tags based on subjects or university courses, tailoring their feed.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486400"/>
            <a:ext cx="800744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Supports university course-specific tagging to ensure content relevance and easy discoverability.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582249"/>
            <a:ext cx="8007440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Supports university course-specific tagging to ensure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content relevance and easy discoverability.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2099">
              <a:solidFill>
                <a:srgbClr val="000000"/>
              </a:solidFill>
              <a:latin typeface="Garet"/>
              <a:ea typeface="Garet"/>
              <a:cs typeface="Garet"/>
              <a:sym typeface="Gare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0229" y="-482600"/>
            <a:ext cx="4334154" cy="2371964"/>
          </a:xfrm>
          <a:custGeom>
            <a:avLst/>
            <a:gdLst/>
            <a:ahLst/>
            <a:cxnLst/>
            <a:rect l="l" t="t" r="r" b="b"/>
            <a:pathLst>
              <a:path w="4334154" h="2371964">
                <a:moveTo>
                  <a:pt x="0" y="0"/>
                </a:moveTo>
                <a:lnTo>
                  <a:pt x="4334155" y="0"/>
                </a:lnTo>
                <a:lnTo>
                  <a:pt x="4334155" y="2371965"/>
                </a:lnTo>
                <a:lnTo>
                  <a:pt x="0" y="237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0229" y="7952270"/>
            <a:ext cx="4334154" cy="2371964"/>
          </a:xfrm>
          <a:custGeom>
            <a:avLst/>
            <a:gdLst/>
            <a:ahLst/>
            <a:cxnLst/>
            <a:rect l="l" t="t" r="r" b="b"/>
            <a:pathLst>
              <a:path w="4334154" h="2371964">
                <a:moveTo>
                  <a:pt x="0" y="0"/>
                </a:moveTo>
                <a:lnTo>
                  <a:pt x="4334155" y="0"/>
                </a:lnTo>
                <a:lnTo>
                  <a:pt x="4334155" y="2371964"/>
                </a:lnTo>
                <a:lnTo>
                  <a:pt x="0" y="237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18399" y="2297632"/>
            <a:ext cx="5457815" cy="5246370"/>
            <a:chOff x="0" y="0"/>
            <a:chExt cx="84555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558" cy="812800"/>
            </a:xfrm>
            <a:custGeom>
              <a:avLst/>
              <a:gdLst/>
              <a:ahLst/>
              <a:cxnLst/>
              <a:rect l="l" t="t" r="r" b="b"/>
              <a:pathLst>
                <a:path w="845558" h="812800">
                  <a:moveTo>
                    <a:pt x="0" y="0"/>
                  </a:moveTo>
                  <a:lnTo>
                    <a:pt x="845558" y="0"/>
                  </a:lnTo>
                  <a:lnTo>
                    <a:pt x="84555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76163" t="-24717" r="-74625" b="-15514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6977651" y="-482600"/>
            <a:ext cx="4334154" cy="2371964"/>
          </a:xfrm>
          <a:custGeom>
            <a:avLst/>
            <a:gdLst/>
            <a:ahLst/>
            <a:cxnLst/>
            <a:rect l="l" t="t" r="r" b="b"/>
            <a:pathLst>
              <a:path w="4334154" h="2371964">
                <a:moveTo>
                  <a:pt x="0" y="0"/>
                </a:moveTo>
                <a:lnTo>
                  <a:pt x="4334154" y="0"/>
                </a:lnTo>
                <a:lnTo>
                  <a:pt x="4334154" y="2371965"/>
                </a:lnTo>
                <a:lnTo>
                  <a:pt x="0" y="237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77651" y="7952270"/>
            <a:ext cx="4334154" cy="2371964"/>
          </a:xfrm>
          <a:custGeom>
            <a:avLst/>
            <a:gdLst/>
            <a:ahLst/>
            <a:cxnLst/>
            <a:rect l="l" t="t" r="r" b="b"/>
            <a:pathLst>
              <a:path w="4334154" h="2371964">
                <a:moveTo>
                  <a:pt x="0" y="0"/>
                </a:moveTo>
                <a:lnTo>
                  <a:pt x="4334154" y="0"/>
                </a:lnTo>
                <a:lnTo>
                  <a:pt x="4334154" y="2371964"/>
                </a:lnTo>
                <a:lnTo>
                  <a:pt x="0" y="237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415820" y="2297632"/>
            <a:ext cx="5457815" cy="5246370"/>
            <a:chOff x="0" y="0"/>
            <a:chExt cx="845558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5558" cy="812800"/>
            </a:xfrm>
            <a:custGeom>
              <a:avLst/>
              <a:gdLst/>
              <a:ahLst/>
              <a:cxnLst/>
              <a:rect l="l" t="t" r="r" b="b"/>
              <a:pathLst>
                <a:path w="845558" h="812800">
                  <a:moveTo>
                    <a:pt x="0" y="0"/>
                  </a:moveTo>
                  <a:lnTo>
                    <a:pt x="845558" y="0"/>
                  </a:lnTo>
                  <a:lnTo>
                    <a:pt x="84555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70747" t="-22008" r="-70960" b="-13145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2873616" y="-482600"/>
            <a:ext cx="4334154" cy="2371964"/>
          </a:xfrm>
          <a:custGeom>
            <a:avLst/>
            <a:gdLst/>
            <a:ahLst/>
            <a:cxnLst/>
            <a:rect l="l" t="t" r="r" b="b"/>
            <a:pathLst>
              <a:path w="4334154" h="2371964">
                <a:moveTo>
                  <a:pt x="0" y="0"/>
                </a:moveTo>
                <a:lnTo>
                  <a:pt x="4334155" y="0"/>
                </a:lnTo>
                <a:lnTo>
                  <a:pt x="4334155" y="2371965"/>
                </a:lnTo>
                <a:lnTo>
                  <a:pt x="0" y="2371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73616" y="7952270"/>
            <a:ext cx="4334154" cy="2371964"/>
          </a:xfrm>
          <a:custGeom>
            <a:avLst/>
            <a:gdLst/>
            <a:ahLst/>
            <a:cxnLst/>
            <a:rect l="l" t="t" r="r" b="b"/>
            <a:pathLst>
              <a:path w="4334154" h="2371964">
                <a:moveTo>
                  <a:pt x="0" y="0"/>
                </a:moveTo>
                <a:lnTo>
                  <a:pt x="4334155" y="0"/>
                </a:lnTo>
                <a:lnTo>
                  <a:pt x="4334155" y="2371964"/>
                </a:lnTo>
                <a:lnTo>
                  <a:pt x="0" y="237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311786" y="2297632"/>
            <a:ext cx="5457815" cy="5246370"/>
            <a:chOff x="0" y="0"/>
            <a:chExt cx="845558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45558" cy="812800"/>
            </a:xfrm>
            <a:custGeom>
              <a:avLst/>
              <a:gdLst/>
              <a:ahLst/>
              <a:cxnLst/>
              <a:rect l="l" t="t" r="r" b="b"/>
              <a:pathLst>
                <a:path w="845558" h="812800">
                  <a:moveTo>
                    <a:pt x="0" y="0"/>
                  </a:moveTo>
                  <a:lnTo>
                    <a:pt x="845558" y="0"/>
                  </a:lnTo>
                  <a:lnTo>
                    <a:pt x="84555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84977" t="-35391" r="-71167" b="-7835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5829" y="3994150"/>
            <a:ext cx="17316343" cy="267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0"/>
              </a:lnSpc>
              <a:spcBef>
                <a:spcPct val="0"/>
              </a:spcBef>
            </a:pPr>
            <a:r>
              <a:rPr lang="en-US" sz="20000" spc="-158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Walkthrough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5400000">
            <a:off x="-953424" y="-114057"/>
            <a:ext cx="4177659" cy="1633085"/>
          </a:xfrm>
          <a:custGeom>
            <a:avLst/>
            <a:gdLst/>
            <a:ahLst/>
            <a:cxnLst/>
            <a:rect l="l" t="t" r="r" b="b"/>
            <a:pathLst>
              <a:path w="4177659" h="1633085">
                <a:moveTo>
                  <a:pt x="0" y="0"/>
                </a:moveTo>
                <a:lnTo>
                  <a:pt x="4177659" y="0"/>
                </a:lnTo>
                <a:lnTo>
                  <a:pt x="4177659" y="1633084"/>
                </a:lnTo>
                <a:lnTo>
                  <a:pt x="0" y="163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27249" y="3410213"/>
            <a:ext cx="1323209" cy="861740"/>
          </a:xfrm>
          <a:custGeom>
            <a:avLst/>
            <a:gdLst/>
            <a:ahLst/>
            <a:cxnLst/>
            <a:rect l="l" t="t" r="r" b="b"/>
            <a:pathLst>
              <a:path w="1323209" h="861740">
                <a:moveTo>
                  <a:pt x="0" y="0"/>
                </a:moveTo>
                <a:lnTo>
                  <a:pt x="1323209" y="0"/>
                </a:lnTo>
                <a:lnTo>
                  <a:pt x="1323209" y="861740"/>
                </a:lnTo>
                <a:lnTo>
                  <a:pt x="0" y="861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792828" y="3410213"/>
            <a:ext cx="861740" cy="861740"/>
          </a:xfrm>
          <a:custGeom>
            <a:avLst/>
            <a:gdLst/>
            <a:ahLst/>
            <a:cxnLst/>
            <a:rect l="l" t="t" r="r" b="b"/>
            <a:pathLst>
              <a:path w="861740" h="861740">
                <a:moveTo>
                  <a:pt x="0" y="0"/>
                </a:moveTo>
                <a:lnTo>
                  <a:pt x="861740" y="0"/>
                </a:lnTo>
                <a:lnTo>
                  <a:pt x="861740" y="861740"/>
                </a:lnTo>
                <a:lnTo>
                  <a:pt x="0" y="8617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601023" y="3410213"/>
            <a:ext cx="861740" cy="861740"/>
          </a:xfrm>
          <a:custGeom>
            <a:avLst/>
            <a:gdLst/>
            <a:ahLst/>
            <a:cxnLst/>
            <a:rect l="l" t="t" r="r" b="b"/>
            <a:pathLst>
              <a:path w="861740" h="861740">
                <a:moveTo>
                  <a:pt x="0" y="0"/>
                </a:moveTo>
                <a:lnTo>
                  <a:pt x="861740" y="0"/>
                </a:lnTo>
                <a:lnTo>
                  <a:pt x="861740" y="861740"/>
                </a:lnTo>
                <a:lnTo>
                  <a:pt x="0" y="8617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250544" y="1773085"/>
            <a:ext cx="13946309" cy="998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53"/>
              </a:lnSpc>
              <a:spcBef>
                <a:spcPct val="0"/>
              </a:spcBef>
            </a:pPr>
            <a:r>
              <a:rPr lang="en-US" sz="7453" spc="-58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Limitations and Challenges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42761" y="9626459"/>
            <a:ext cx="28768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14/17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35406" y="4471978"/>
            <a:ext cx="4506896" cy="122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9"/>
              </a:lnSpc>
              <a:spcBef>
                <a:spcPct val="0"/>
              </a:spcBef>
            </a:pPr>
            <a:r>
              <a:rPr lang="en-US" sz="400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Restricted User Base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99032" y="4471978"/>
            <a:ext cx="4849332" cy="122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9"/>
              </a:lnSpc>
              <a:spcBef>
                <a:spcPct val="0"/>
              </a:spcBef>
            </a:pPr>
            <a:r>
              <a:rPr lang="en-US" sz="4008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No Direct Communication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3008" y="5857682"/>
            <a:ext cx="5411693" cy="230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Provide a p</a:t>
            </a:r>
            <a:r>
              <a:rPr lang="en-US" sz="263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latform where students can help each other by asking and answering specific course-related questions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40960" y="5857682"/>
            <a:ext cx="5565477" cy="230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Ab</a:t>
            </a:r>
            <a:r>
              <a:rPr lang="en-US" sz="263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sence of chat or direct messaging restricts user engagement to public threads, limiting immediate, private collaboration.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96056" y="4471978"/>
            <a:ext cx="407167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11"/>
              </a:lnSpc>
              <a:spcBef>
                <a:spcPct val="0"/>
              </a:spcBef>
            </a:pPr>
            <a:r>
              <a:rPr lang="en-US" sz="400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Limited Search Functionality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49336" y="5893591"/>
            <a:ext cx="5365114" cy="184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Lack of a g</a:t>
            </a:r>
            <a:r>
              <a:rPr lang="en-US" sz="263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lobal search bar requires manual browsing, hindering efficient content discovery for users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514350" y="2045971"/>
            <a:ext cx="5246370" cy="5101381"/>
            <a:chOff x="0" y="0"/>
            <a:chExt cx="812800" cy="7903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0337"/>
            </a:xfrm>
            <a:custGeom>
              <a:avLst/>
              <a:gdLst/>
              <a:ahLst/>
              <a:cxnLst/>
              <a:rect l="l" t="t" r="r" b="b"/>
              <a:pathLst>
                <a:path w="812800" h="790337">
                  <a:moveTo>
                    <a:pt x="0" y="0"/>
                  </a:moveTo>
                  <a:lnTo>
                    <a:pt x="812800" y="0"/>
                  </a:lnTo>
                  <a:lnTo>
                    <a:pt x="812800" y="790337"/>
                  </a:lnTo>
                  <a:lnTo>
                    <a:pt x="0" y="790337"/>
                  </a:lnTo>
                  <a:close/>
                </a:path>
              </a:pathLst>
            </a:custGeom>
            <a:blipFill>
              <a:blip r:embed="rId3"/>
              <a:stretch>
                <a:fillRect l="-22972" r="-22972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514350" y="647700"/>
            <a:ext cx="17259300" cy="1703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8000" spc="-6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Enhancements</a:t>
            </a:r>
          </a:p>
          <a:p>
            <a:pPr algn="l">
              <a:lnSpc>
                <a:spcPts val="6240"/>
              </a:lnSpc>
            </a:pPr>
            <a:endParaRPr lang="en-US" sz="8000" spc="-632">
              <a:solidFill>
                <a:srgbClr val="00000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520815" y="2045971"/>
            <a:ext cx="5246370" cy="5101381"/>
            <a:chOff x="0" y="0"/>
            <a:chExt cx="812800" cy="7903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0337"/>
            </a:xfrm>
            <a:custGeom>
              <a:avLst/>
              <a:gdLst/>
              <a:ahLst/>
              <a:cxnLst/>
              <a:rect l="l" t="t" r="r" b="b"/>
              <a:pathLst>
                <a:path w="812800" h="790337">
                  <a:moveTo>
                    <a:pt x="0" y="0"/>
                  </a:moveTo>
                  <a:lnTo>
                    <a:pt x="812800" y="0"/>
                  </a:lnTo>
                  <a:lnTo>
                    <a:pt x="812800" y="790337"/>
                  </a:lnTo>
                  <a:lnTo>
                    <a:pt x="0" y="790337"/>
                  </a:lnTo>
                  <a:close/>
                </a:path>
              </a:pathLst>
            </a:custGeom>
            <a:blipFill>
              <a:blip r:embed="rId4"/>
              <a:stretch>
                <a:fillRect l="-1381" t="-26541" r="-96229" b="-2254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2529185" y="2045971"/>
            <a:ext cx="5246370" cy="5101381"/>
            <a:chOff x="0" y="0"/>
            <a:chExt cx="812800" cy="7903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90337"/>
            </a:xfrm>
            <a:custGeom>
              <a:avLst/>
              <a:gdLst/>
              <a:ahLst/>
              <a:cxnLst/>
              <a:rect l="l" t="t" r="r" b="b"/>
              <a:pathLst>
                <a:path w="812800" h="790337">
                  <a:moveTo>
                    <a:pt x="0" y="0"/>
                  </a:moveTo>
                  <a:lnTo>
                    <a:pt x="812800" y="0"/>
                  </a:lnTo>
                  <a:lnTo>
                    <a:pt x="812800" y="790337"/>
                  </a:lnTo>
                  <a:lnTo>
                    <a:pt x="0" y="790337"/>
                  </a:lnTo>
                  <a:close/>
                </a:path>
              </a:pathLst>
            </a:custGeom>
            <a:blipFill>
              <a:blip r:embed="rId5"/>
              <a:stretch>
                <a:fillRect l="-42318" r="-362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15/17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4350" y="7359335"/>
            <a:ext cx="524637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Notification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20815" y="7359335"/>
            <a:ext cx="5246370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Analytics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29185" y="7359335"/>
            <a:ext cx="5246370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49"/>
              </a:lnSpc>
              <a:spcBef>
                <a:spcPct val="0"/>
              </a:spcBef>
            </a:pPr>
            <a:r>
              <a:rPr lang="en-US" sz="24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Answer Validation by Instructors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810741" y="223849"/>
            <a:ext cx="10254953" cy="8229600"/>
          </a:xfrm>
          <a:custGeom>
            <a:avLst/>
            <a:gdLst/>
            <a:ahLst/>
            <a:cxnLst/>
            <a:rect l="l" t="t" r="r" b="b"/>
            <a:pathLst>
              <a:path w="10254953" h="8229600">
                <a:moveTo>
                  <a:pt x="0" y="0"/>
                </a:moveTo>
                <a:lnTo>
                  <a:pt x="10254954" y="0"/>
                </a:lnTo>
                <a:lnTo>
                  <a:pt x="102549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869314">
            <a:off x="9187011" y="1310281"/>
            <a:ext cx="1391175" cy="520668"/>
            <a:chOff x="0" y="0"/>
            <a:chExt cx="366400" cy="1371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6400" cy="137131"/>
            </a:xfrm>
            <a:custGeom>
              <a:avLst/>
              <a:gdLst/>
              <a:ahLst/>
              <a:cxnLst/>
              <a:rect l="l" t="t" r="r" b="b"/>
              <a:pathLst>
                <a:path w="366400" h="137131">
                  <a:moveTo>
                    <a:pt x="0" y="0"/>
                  </a:moveTo>
                  <a:lnTo>
                    <a:pt x="366400" y="0"/>
                  </a:lnTo>
                  <a:lnTo>
                    <a:pt x="366400" y="137131"/>
                  </a:lnTo>
                  <a:lnTo>
                    <a:pt x="0" y="137131"/>
                  </a:lnTo>
                  <a:close/>
                </a:path>
              </a:pathLst>
            </a:custGeom>
            <a:solidFill>
              <a:srgbClr val="E1E7E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66400" cy="184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14350" y="647700"/>
            <a:ext cx="17259300" cy="912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8000" spc="-63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16/17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4350" y="1803618"/>
            <a:ext cx="6991585" cy="4181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SolveIt successfully localizes the collaborative knowledge-sharing model of global p</a:t>
            </a:r>
            <a:r>
              <a:rPr lang="en-US" sz="2630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latforms like Stack Overflow and Brainly for our university community. The platform now enables subject-specific discussions and file sharing among peers—fully functional and ready to support student-centric academic collaboration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485829" y="3994150"/>
            <a:ext cx="17316343" cy="2670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00"/>
              </a:lnSpc>
              <a:spcBef>
                <a:spcPct val="0"/>
              </a:spcBef>
            </a:pPr>
            <a:r>
              <a:rPr lang="en-US" sz="20000" spc="-158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543434" y="0"/>
            <a:ext cx="7201132" cy="10287000"/>
            <a:chOff x="0" y="0"/>
            <a:chExt cx="9601509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7195" r="46165"/>
            <a:stretch>
              <a:fillRect/>
            </a:stretch>
          </p:blipFill>
          <p:spPr>
            <a:xfrm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3430366" y="4880657"/>
            <a:ext cx="3828934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university-focused Q&amp;A platform that allows students to ask, answer, and collaborate on academic questions, inspired by Stack Overflow.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1298" y="4778375"/>
            <a:ext cx="3120902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Features like subject-specific feeds, file uploads, and customizable tags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3266" y="4778375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6732" y="1834541"/>
            <a:ext cx="3120902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Built using React &amp; Tailwind CSS for the frontend and Flask for the backend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7831" y="1834541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89507" y="3117278"/>
            <a:ext cx="5069793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08"/>
              </a:lnSpc>
            </a:pPr>
            <a:r>
              <a:rPr lang="en-US" sz="5808" spc="-29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is SolveIt?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02/17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722209"/>
            <a:ext cx="467670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5864" y="7722209"/>
            <a:ext cx="3120902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Fosters collaborative academic environment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79325"/>
            <a:ext cx="16230600" cy="7303770"/>
          </a:xfrm>
          <a:custGeom>
            <a:avLst/>
            <a:gdLst/>
            <a:ahLst/>
            <a:cxnLst/>
            <a:rect l="l" t="t" r="r" b="b"/>
            <a:pathLst>
              <a:path w="16230600" h="7303770">
                <a:moveTo>
                  <a:pt x="0" y="0"/>
                </a:moveTo>
                <a:lnTo>
                  <a:pt x="16230600" y="0"/>
                </a:lnTo>
                <a:lnTo>
                  <a:pt x="16230600" y="7303770"/>
                </a:lnTo>
                <a:lnTo>
                  <a:pt x="0" y="7303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38218" y="405464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81987" y="9034954"/>
            <a:ext cx="9524025" cy="50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1"/>
              </a:lnSpc>
              <a:spcBef>
                <a:spcPct val="0"/>
              </a:spcBef>
            </a:pPr>
            <a:r>
              <a:rPr lang="en-US" sz="3711" spc="-18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Stack</a:t>
            </a:r>
            <a:r>
              <a:rPr lang="en-US" sz="3711" u="none" strike="noStrike" spc="-18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Overflow as an inspiration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37986" y="1322309"/>
            <a:ext cx="14012029" cy="7104411"/>
          </a:xfrm>
          <a:custGeom>
            <a:avLst/>
            <a:gdLst/>
            <a:ahLst/>
            <a:cxnLst/>
            <a:rect l="l" t="t" r="r" b="b"/>
            <a:pathLst>
              <a:path w="14012029" h="7104411">
                <a:moveTo>
                  <a:pt x="0" y="0"/>
                </a:moveTo>
                <a:lnTo>
                  <a:pt x="14012028" y="0"/>
                </a:lnTo>
                <a:lnTo>
                  <a:pt x="14012028" y="7104411"/>
                </a:lnTo>
                <a:lnTo>
                  <a:pt x="0" y="7104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8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938218" y="405464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04/17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81987" y="9034954"/>
            <a:ext cx="9524025" cy="50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1"/>
              </a:lnSpc>
              <a:spcBef>
                <a:spcPct val="0"/>
              </a:spcBef>
            </a:pPr>
            <a:r>
              <a:rPr lang="en-US" sz="3711" spc="-18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Brainly</a:t>
            </a:r>
            <a:r>
              <a:rPr lang="en-US" sz="3711" u="none" strike="noStrike" spc="-18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as an inspiration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0032474" y="2266950"/>
          <a:ext cx="5891416" cy="6105526"/>
        </p:xfrm>
        <a:graphic>
          <a:graphicData uri="http://schemas.openxmlformats.org/drawingml/2006/table">
            <a:tbl>
              <a:tblPr/>
              <a:tblGrid>
                <a:gridCol w="866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171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University-focused Q&amp;A 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71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Goals and company vision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71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Customizable Tags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171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Collaborative Answering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171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File Upload Support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5242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Students can answer questions with file attachments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1714"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User Profiles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-706637" y="1559650"/>
            <a:ext cx="9125543" cy="7167700"/>
          </a:xfrm>
          <a:custGeom>
            <a:avLst/>
            <a:gdLst/>
            <a:ahLst/>
            <a:cxnLst/>
            <a:rect l="l" t="t" r="r" b="b"/>
            <a:pathLst>
              <a:path w="9125543" h="7167700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799313" y="0"/>
            <a:ext cx="3488687" cy="1198840"/>
          </a:xfrm>
          <a:custGeom>
            <a:avLst/>
            <a:gdLst/>
            <a:ahLst/>
            <a:cxnLst/>
            <a:rect l="l" t="t" r="r" b="b"/>
            <a:pathLst>
              <a:path w="3488687" h="1198840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4641" y="2439692"/>
            <a:ext cx="6531462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Scope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6641" y="992147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10800000">
            <a:off x="11159450" y="-140976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557564"/>
            <a:ext cx="7279037" cy="1519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 and Goals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82445" y="981075"/>
            <a:ext cx="2876855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719552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40501" y="5719552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4020" y="6322895"/>
            <a:ext cx="5016359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Provide a p</a:t>
            </a: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latform where students can help each other by asking and answering specific course-related questions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5821" y="6322895"/>
            <a:ext cx="5016359" cy="148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Supp</a:t>
            </a: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ort students who may have missed lectures or need further clarification on topics through community answers.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52302" y="5719552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47622" y="6322895"/>
            <a:ext cx="5016359" cy="11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Bui</a:t>
            </a: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ld a searchable archive of academic questions and answers for future reference.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1162887"/>
            <a:ext cx="8818925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Initial Struggles with C++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127374"/>
            <a:ext cx="16058843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t</a:t>
            </a:r>
            <a:r>
              <a:rPr lang="en-US" sz="21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ransition from an initial C++/Qt framework to a React.js, Flask, and SQLite stack was crucial for SolveIt's web-based deployment and functionality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92025" y="3340926"/>
            <a:ext cx="6790502" cy="1177392"/>
            <a:chOff x="0" y="0"/>
            <a:chExt cx="9054003" cy="1569856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905400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Web Deployment Challenges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22859"/>
              <a:ext cx="9054003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Primarily designed for desktop applications, lacking native web support. 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3340926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4965993"/>
            <a:ext cx="7553827" cy="1177392"/>
            <a:chOff x="0" y="0"/>
            <a:chExt cx="10071769" cy="1569856"/>
          </a:xfrm>
        </p:grpSpPr>
        <p:sp>
          <p:nvSpPr>
            <p:cNvPr id="13" name="TextBox 13"/>
            <p:cNvSpPr txBox="1"/>
            <p:nvPr/>
          </p:nvSpPr>
          <p:spPr>
            <a:xfrm>
              <a:off x="1017766" y="-28575"/>
              <a:ext cx="905400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Limited Web Features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7766" y="622859"/>
              <a:ext cx="9054003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No built-in support for routing, HTTP handling, or user sessions.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07670" cy="507670"/>
            </a:xfrm>
            <a:custGeom>
              <a:avLst/>
              <a:gdLst/>
              <a:ahLst/>
              <a:cxnLst/>
              <a:rect l="l" t="t" r="r" b="b"/>
              <a:pathLst>
                <a:path w="507670" h="507670">
                  <a:moveTo>
                    <a:pt x="0" y="0"/>
                  </a:moveTo>
                  <a:lnTo>
                    <a:pt x="507670" y="0"/>
                  </a:lnTo>
                  <a:lnTo>
                    <a:pt x="507670" y="507670"/>
                  </a:lnTo>
                  <a:lnTo>
                    <a:pt x="0" y="507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028700" y="6591060"/>
            <a:ext cx="7553827" cy="1177392"/>
            <a:chOff x="0" y="0"/>
            <a:chExt cx="10071769" cy="1569856"/>
          </a:xfrm>
        </p:grpSpPr>
        <p:sp>
          <p:nvSpPr>
            <p:cNvPr id="17" name="TextBox 17"/>
            <p:cNvSpPr txBox="1"/>
            <p:nvPr/>
          </p:nvSpPr>
          <p:spPr>
            <a:xfrm>
              <a:off x="1017766" y="-28575"/>
              <a:ext cx="905400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Time Constraints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7766" y="622859"/>
              <a:ext cx="9054003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Required extensive low-level coding for web functionalities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507670" cy="507670"/>
            </a:xfrm>
            <a:custGeom>
              <a:avLst/>
              <a:gdLst/>
              <a:ahLst/>
              <a:cxnLst/>
              <a:rect l="l" t="t" r="r" b="b"/>
              <a:pathLst>
                <a:path w="507670" h="507670">
                  <a:moveTo>
                    <a:pt x="0" y="0"/>
                  </a:moveTo>
                  <a:lnTo>
                    <a:pt x="507670" y="0"/>
                  </a:lnTo>
                  <a:lnTo>
                    <a:pt x="507670" y="507670"/>
                  </a:lnTo>
                  <a:lnTo>
                    <a:pt x="0" y="507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886898"/>
            <a:ext cx="5489373" cy="4121056"/>
            <a:chOff x="0" y="0"/>
            <a:chExt cx="8916670" cy="6694043"/>
          </a:xfrm>
        </p:grpSpPr>
        <p:sp>
          <p:nvSpPr>
            <p:cNvPr id="4" name="Freeform 4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t="-979" b="-979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5279046"/>
            <a:ext cx="5489373" cy="4121056"/>
            <a:chOff x="0" y="0"/>
            <a:chExt cx="8916670" cy="6694043"/>
          </a:xfrm>
        </p:grpSpPr>
        <p:sp>
          <p:nvSpPr>
            <p:cNvPr id="7" name="Freeform 7"/>
            <p:cNvSpPr/>
            <p:nvPr/>
          </p:nvSpPr>
          <p:spPr>
            <a:xfrm>
              <a:off x="155575" y="155575"/>
              <a:ext cx="8605520" cy="6382893"/>
            </a:xfrm>
            <a:custGeom>
              <a:avLst/>
              <a:gdLst/>
              <a:ahLst/>
              <a:cxnLst/>
              <a:rect l="l" t="t" r="r" b="b"/>
              <a:pathLst>
                <a:path w="8605520" h="6382893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4"/>
              <a:stretch>
                <a:fillRect l="-7946" r="-794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350" y="6350"/>
              <a:ext cx="8903970" cy="6681343"/>
            </a:xfrm>
            <a:custGeom>
              <a:avLst/>
              <a:gdLst/>
              <a:ahLst/>
              <a:cxnLst/>
              <a:rect l="l" t="t" r="r" b="b"/>
              <a:pathLst>
                <a:path w="8903970" h="6681343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13456423" y="1883102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055907" y="4218713"/>
            <a:ext cx="7203393" cy="1526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Design &amp; Implementation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38218" y="981075"/>
            <a:ext cx="432108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sz="2099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08/17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924629" y="5965962"/>
            <a:ext cx="6790502" cy="1177392"/>
            <a:chOff x="0" y="0"/>
            <a:chExt cx="9054003" cy="156985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905400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Frontend : React + Tailwind CSS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22859"/>
              <a:ext cx="9054003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Dynamic, component-based frontend for a responsive user experience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6878548" y="5965962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9924629" y="7676754"/>
            <a:ext cx="6790502" cy="1177392"/>
            <a:chOff x="0" y="0"/>
            <a:chExt cx="9054003" cy="156985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9054003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Backend : Flask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22859"/>
              <a:ext cx="9054003" cy="946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Lightweight backend for rapid prototyping and REST API creation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878548" y="7676754"/>
            <a:ext cx="380752" cy="380752"/>
          </a:xfrm>
          <a:custGeom>
            <a:avLst/>
            <a:gdLst/>
            <a:ahLst/>
            <a:cxnLst/>
            <a:rect l="l" t="t" r="r" b="b"/>
            <a:pathLst>
              <a:path w="380752" h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9561" y="375620"/>
            <a:ext cx="15128878" cy="8509994"/>
          </a:xfrm>
          <a:custGeom>
            <a:avLst/>
            <a:gdLst/>
            <a:ahLst/>
            <a:cxnLst/>
            <a:rect l="l" t="t" r="r" b="b"/>
            <a:pathLst>
              <a:path w="15128878" h="8509994">
                <a:moveTo>
                  <a:pt x="0" y="0"/>
                </a:moveTo>
                <a:lnTo>
                  <a:pt x="15128878" y="0"/>
                </a:lnTo>
                <a:lnTo>
                  <a:pt x="15128878" y="8509994"/>
                </a:lnTo>
                <a:lnTo>
                  <a:pt x="0" y="8509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635821" y="9210675"/>
            <a:ext cx="50163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Figure: Use Case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477</Words>
  <Application>Microsoft Office PowerPoint</Application>
  <PresentationFormat>Custom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Garet Bold</vt:lpstr>
      <vt:lpstr>Garet</vt:lpstr>
      <vt:lpstr>Archivo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SolveIt Presentation</dc:title>
  <cp:lastModifiedBy>pukar adhikari</cp:lastModifiedBy>
  <cp:revision>2</cp:revision>
  <dcterms:created xsi:type="dcterms:W3CDTF">2006-08-16T00:00:00Z</dcterms:created>
  <dcterms:modified xsi:type="dcterms:W3CDTF">2025-08-07T02:44:09Z</dcterms:modified>
  <dc:identifier>DAGvT81SIg0</dc:identifier>
</cp:coreProperties>
</file>